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1"/>
  </p:notesMasterIdLst>
  <p:sldIdLst>
    <p:sldId id="730" r:id="rId2"/>
    <p:sldId id="923" r:id="rId3"/>
    <p:sldId id="915" r:id="rId4"/>
    <p:sldId id="916" r:id="rId5"/>
    <p:sldId id="918" r:id="rId6"/>
    <p:sldId id="917" r:id="rId7"/>
    <p:sldId id="913" r:id="rId8"/>
    <p:sldId id="912" r:id="rId9"/>
    <p:sldId id="902" r:id="rId10"/>
    <p:sldId id="907" r:id="rId11"/>
    <p:sldId id="909" r:id="rId12"/>
    <p:sldId id="901" r:id="rId13"/>
    <p:sldId id="944" r:id="rId14"/>
    <p:sldId id="908" r:id="rId15"/>
    <p:sldId id="911" r:id="rId16"/>
    <p:sldId id="939" r:id="rId17"/>
    <p:sldId id="940" r:id="rId18"/>
    <p:sldId id="941" r:id="rId19"/>
    <p:sldId id="931" r:id="rId20"/>
    <p:sldId id="949" r:id="rId21"/>
    <p:sldId id="948" r:id="rId22"/>
    <p:sldId id="932" r:id="rId23"/>
    <p:sldId id="938" r:id="rId24"/>
    <p:sldId id="937" r:id="rId25"/>
    <p:sldId id="946" r:id="rId26"/>
    <p:sldId id="930" r:id="rId27"/>
    <p:sldId id="873" r:id="rId28"/>
    <p:sldId id="929" r:id="rId29"/>
    <p:sldId id="94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y, Rajesh M" initials="ARM" lastIdx="13" clrIdx="0"/>
  <p:cmAuthor id="1" name="bhrea" initials="b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A3FB05"/>
    <a:srgbClr val="3DF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7588" autoAdjust="0"/>
  </p:normalViewPr>
  <p:slideViewPr>
    <p:cSldViewPr snapToGrid="0">
      <p:cViewPr varScale="1">
        <p:scale>
          <a:sx n="76" d="100"/>
          <a:sy n="76" d="100"/>
        </p:scale>
        <p:origin x="16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2"/>
    </p:cViewPr>
  </p:sorterViewPr>
  <p:notesViewPr>
    <p:cSldViewPr snapToGrid="0" snapToObjects="1">
      <p:cViewPr varScale="1">
        <p:scale>
          <a:sx n="107" d="100"/>
          <a:sy n="107" d="100"/>
        </p:scale>
        <p:origin x="-344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865B9-B9F6-45C3-A30F-97CF99B9CE36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7B019-D095-4876-A7E1-9A11B9FE9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9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4km workload 201311.xlsx  in Folders\NEMS-NMMB</a:t>
            </a:r>
          </a:p>
          <a:p>
            <a:r>
              <a:rPr lang="en-US" dirty="0" smtClean="0"/>
              <a:t>Op</a:t>
            </a:r>
            <a:r>
              <a:rPr lang="en-US" baseline="0" dirty="0" smtClean="0"/>
              <a:t> Count =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472.8668653</a:t>
            </a:r>
            <a:r>
              <a:rPr lang="en-US" dirty="0" smtClean="0"/>
              <a:t>  </a:t>
            </a:r>
            <a:r>
              <a:rPr lang="en-US" dirty="0" err="1" smtClean="0"/>
              <a:t>Gops</a:t>
            </a:r>
            <a:r>
              <a:rPr lang="en-US" dirty="0" smtClean="0"/>
              <a:t>/hour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B019-D095-4876-A7E1-9A11B9FE9E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4km workload 201311.xlsx  in Folders\NEMS-NMMB</a:t>
            </a:r>
          </a:p>
          <a:p>
            <a:r>
              <a:rPr lang="en-US" dirty="0" smtClean="0"/>
              <a:t>Op</a:t>
            </a:r>
            <a:r>
              <a:rPr lang="en-US" baseline="0" dirty="0" smtClean="0"/>
              <a:t> Count =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472.8668653</a:t>
            </a:r>
            <a:r>
              <a:rPr lang="en-US" dirty="0" smtClean="0"/>
              <a:t>  </a:t>
            </a:r>
            <a:r>
              <a:rPr lang="en-US" dirty="0" err="1" smtClean="0"/>
              <a:t>Gops</a:t>
            </a:r>
            <a:r>
              <a:rPr lang="en-US" smtClean="0"/>
              <a:t>/hour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B019-D095-4876-A7E1-9A11B9FE9E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6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4km workload 201311.xlsx  in Folders\NEMS-NMMB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B019-D095-4876-A7E1-9A11B9FE9E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1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Reducing the memory footprint</a:t>
            </a:r>
            <a:r>
              <a:rPr lang="en-US" baseline="0" dirty="0" smtClean="0"/>
              <a:t> of each thread from 100 -&gt; 60 KB/thread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B019-D095-4876-A7E1-9A11B9FE9E0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6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Reducing the memory footprint</a:t>
            </a:r>
            <a:r>
              <a:rPr lang="en-US" baseline="0" dirty="0" smtClean="0"/>
              <a:t> of each thread from 100 -&gt; 60 KB/thread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7B019-D095-4876-A7E1-9A11B9FE9E0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62050"/>
            <a:ext cx="8077200" cy="1200150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4319" y="2886269"/>
            <a:ext cx="6755362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Picture 8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" y="5966245"/>
            <a:ext cx="877077" cy="8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9843" y="5940690"/>
            <a:ext cx="1698171" cy="869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3A7062C-0401-4943-9D09-3045846E54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>
            <a:lvl1pPr marL="283464" indent="-283464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  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0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 column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" name="Picture 13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olumn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" name="Picture 13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 marL="274320" indent="-27432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Picture 12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Conten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92"/>
            <a:ext cx="8229600" cy="584775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3" name="Picture 12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 column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  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5" name="Picture 14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text, objec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 marL="274320" indent="-274320"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 marL="274320" indent="-27432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" name="Picture 13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 userDrawn="1"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386013"/>
            <a:ext cx="7772400" cy="738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5956" y="1524000"/>
            <a:ext cx="7812087" cy="7620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B08E2-94FE-4F11-ADC1-E76AB09E93C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2D6E9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2D6E9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   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4" name="Picture 13" descr="Noaa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6675438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833"/>
            <a:ext cx="8229600" cy="5847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fld id="{D0BB08E2-94FE-4F11-ADC1-E76AB09E9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kumimoji="0" lang="en-US" sz="1000" b="0" i="1" u="none" strike="noStrike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+mn-lt"/>
              </a:rPr>
              <a:t>NOAA/NWS/Environmental Modeling Center</a:t>
            </a: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0" descr="Noaalog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836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9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NWP codes to Accelerators at </a:t>
            </a:r>
            <a:r>
              <a:rPr lang="en-US" dirty="0" smtClean="0"/>
              <a:t>NCEP: Early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4319" y="2886268"/>
            <a:ext cx="6755362" cy="344495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John Michalakes</a:t>
            </a:r>
            <a:endParaRPr lang="en-US" sz="2800" baseline="30000" dirty="0" smtClean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0"/>
              </a:spcAft>
            </a:pPr>
            <a:r>
              <a:rPr lang="en-US" baseline="30000" dirty="0" smtClean="0"/>
              <a:t>1 </a:t>
            </a:r>
            <a:r>
              <a:rPr lang="en-US" dirty="0" smtClean="0"/>
              <a:t>NOAA </a:t>
            </a:r>
            <a:r>
              <a:rPr lang="en-US" dirty="0"/>
              <a:t>Affiliate</a:t>
            </a:r>
          </a:p>
          <a:p>
            <a:pPr>
              <a:spcAft>
                <a:spcPts val="0"/>
              </a:spcAft>
            </a:pPr>
            <a:r>
              <a:rPr lang="en-US" dirty="0"/>
              <a:t>Environmental Modeling </a:t>
            </a:r>
            <a:r>
              <a:rPr lang="en-US" dirty="0" smtClean="0"/>
              <a:t>Center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National Centers for Environmental Prediction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sz="1500" dirty="0" smtClean="0"/>
              <a:t>NCEP Seminar</a:t>
            </a:r>
          </a:p>
          <a:p>
            <a:pPr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1500" dirty="0" smtClean="0"/>
              <a:t>6 December </a:t>
            </a:r>
            <a:r>
              <a:rPr lang="en-US" sz="1500" dirty="0"/>
              <a:t>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68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83" y="33135"/>
            <a:ext cx="6917057" cy="50248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73002" y="1829937"/>
            <a:ext cx="3899490" cy="584775"/>
          </a:xfrm>
        </p:spPr>
        <p:txBody>
          <a:bodyPr/>
          <a:lstStyle/>
          <a:p>
            <a:r>
              <a:rPr lang="en-US" dirty="0" smtClean="0"/>
              <a:t>4km Workload (1X)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382" y="5271119"/>
            <a:ext cx="8229600" cy="130478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Best SNB:</a:t>
            </a:r>
            <a:r>
              <a:rPr lang="en-US" sz="1800" dirty="0" smtClean="0">
                <a:solidFill>
                  <a:srgbClr val="FF0000"/>
                </a:solidFill>
              </a:rPr>
              <a:t> 18.8 GF/s </a:t>
            </a:r>
            <a:r>
              <a:rPr lang="en-US" sz="1800" dirty="0" smtClean="0"/>
              <a:t>on 16 cores (straight MPI)</a:t>
            </a:r>
          </a:p>
          <a:p>
            <a:r>
              <a:rPr lang="en-US" sz="1800" dirty="0" smtClean="0"/>
              <a:t>Best KNC: </a:t>
            </a:r>
            <a:r>
              <a:rPr lang="en-US" sz="1800" dirty="0" smtClean="0">
                <a:solidFill>
                  <a:srgbClr val="FF0000"/>
                </a:solidFill>
              </a:rPr>
              <a:t>6.9 GF/s </a:t>
            </a:r>
            <a:r>
              <a:rPr lang="en-US" sz="1800" dirty="0" smtClean="0"/>
              <a:t>on 60 cores each 4-way threaded</a:t>
            </a:r>
          </a:p>
          <a:p>
            <a:r>
              <a:rPr lang="en-US" sz="1800" dirty="0" smtClean="0"/>
              <a:t>Threading in NMMB is not scaling to large thread counts; main benefit is from latency hiding (concurrency) not parallelism 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918868" y="538748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Factor of 2.75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830733" y="5318470"/>
            <a:ext cx="176270" cy="507370"/>
          </a:xfrm>
          <a:prstGeom prst="rightBrace">
            <a:avLst>
              <a:gd name="adj1" fmla="val 8333"/>
              <a:gd name="adj2" fmla="val 4706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912" y="4475497"/>
            <a:ext cx="1231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npx,npy,nt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11630" y="4660163"/>
            <a:ext cx="548640" cy="9471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Document 11"/>
          <p:cNvSpPr/>
          <p:nvPr/>
        </p:nvSpPr>
        <p:spPr>
          <a:xfrm>
            <a:off x="3858567" y="120585"/>
            <a:ext cx="361741" cy="20096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6506" y="501620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368.5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050755" y="677506"/>
            <a:ext cx="733655" cy="1384916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lower is better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3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4km NMMB Workload (1X)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7226" y="598256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25.1 s/hour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18.8  GF/s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9618" y="598256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69.0 s/hour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6.9 GF/s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4" r="15413"/>
          <a:stretch/>
        </p:blipFill>
        <p:spPr>
          <a:xfrm>
            <a:off x="110688" y="1073977"/>
            <a:ext cx="4551903" cy="4690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00" r="14219"/>
          <a:stretch/>
        </p:blipFill>
        <p:spPr>
          <a:xfrm>
            <a:off x="4547909" y="1073976"/>
            <a:ext cx="4622242" cy="46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75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</a:t>
            </a:r>
            <a:r>
              <a:rPr lang="en-US" dirty="0"/>
              <a:t>i</a:t>
            </a:r>
            <a:r>
              <a:rPr lang="en-US" dirty="0" smtClean="0"/>
              <a:t>ncreasing workload size per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42060"/>
            <a:ext cx="3931920" cy="4525963"/>
          </a:xfrm>
        </p:spPr>
        <p:txBody>
          <a:bodyPr/>
          <a:lstStyle/>
          <a:p>
            <a:r>
              <a:rPr lang="en-US" dirty="0" smtClean="0"/>
              <a:t>Efficiency improves for both SNB (5%) and KNC (26%) with 4X workload</a:t>
            </a:r>
          </a:p>
          <a:p>
            <a:pPr lvl="1"/>
            <a:r>
              <a:rPr lang="en-US" dirty="0" smtClean="0"/>
              <a:t>Dynamics benefits more from larger problem size than Physics</a:t>
            </a:r>
          </a:p>
          <a:p>
            <a:pPr lvl="1"/>
            <a:r>
              <a:rPr lang="en-US" dirty="0" smtClean="0"/>
              <a:t>Residual also decreases</a:t>
            </a:r>
          </a:p>
          <a:p>
            <a:r>
              <a:rPr lang="en-US" dirty="0" smtClean="0"/>
              <a:t>Penalty for KNC drops from smaller (2.7x) to larger (2.3x) workloads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38" y="1345426"/>
            <a:ext cx="4561626" cy="36988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Down Arrow 5"/>
          <p:cNvSpPr/>
          <p:nvPr/>
        </p:nvSpPr>
        <p:spPr>
          <a:xfrm rot="10800000">
            <a:off x="4265460" y="3154657"/>
            <a:ext cx="733655" cy="1384916"/>
          </a:xfrm>
          <a:prstGeom prst="down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higher is better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48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4km NMMB Workload (1X)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7226" y="598256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25.1 s/hour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18.8  GF/s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9618" y="598256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69.0 s/hour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6.9 GF/s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44" r="15413"/>
          <a:stretch/>
        </p:blipFill>
        <p:spPr>
          <a:xfrm>
            <a:off x="110688" y="1073977"/>
            <a:ext cx="4551903" cy="4690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00" r="14219"/>
          <a:stretch/>
        </p:blipFill>
        <p:spPr>
          <a:xfrm>
            <a:off x="4547909" y="1073976"/>
            <a:ext cx="4622242" cy="46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81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73" y="54697"/>
            <a:ext cx="8229600" cy="584775"/>
          </a:xfrm>
        </p:spPr>
        <p:txBody>
          <a:bodyPr/>
          <a:lstStyle/>
          <a:p>
            <a:r>
              <a:rPr lang="en-US" dirty="0" smtClean="0"/>
              <a:t>4km </a:t>
            </a:r>
            <a:r>
              <a:rPr lang="en-US" smtClean="0"/>
              <a:t>NMMB Workload (4X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5166" y="598256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95.3 s/hour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19.8 GF/s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3436" y="5982567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216.4 s/hour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8.7 GF/s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33" r="15204"/>
          <a:stretch/>
        </p:blipFill>
        <p:spPr>
          <a:xfrm>
            <a:off x="73604" y="1078325"/>
            <a:ext cx="4561952" cy="4686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56" r="14953"/>
          <a:stretch/>
        </p:blipFill>
        <p:spPr>
          <a:xfrm>
            <a:off x="4520873" y="1078325"/>
            <a:ext cx="4612194" cy="468654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833007" y="2359479"/>
            <a:ext cx="547007" cy="4000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36976" y="2966221"/>
            <a:ext cx="82434" cy="14506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80014" y="4147457"/>
            <a:ext cx="486404" cy="53884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33608" y="3403633"/>
            <a:ext cx="465364" cy="1195799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633608" y="3233497"/>
            <a:ext cx="458832" cy="1183381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307847" y="4974336"/>
            <a:ext cx="278099" cy="116536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14616" y="4897514"/>
            <a:ext cx="279942" cy="135089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667841" y="2864790"/>
            <a:ext cx="295549" cy="87510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286557" y="2167128"/>
            <a:ext cx="718433" cy="610817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294451" y="2359479"/>
            <a:ext cx="663354" cy="600316"/>
          </a:xfrm>
          <a:prstGeom prst="straightConnector1">
            <a:avLst/>
          </a:prstGeom>
          <a:ln w="28575">
            <a:solidFill>
              <a:srgbClr val="FFFF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2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KNC is factor of 2.3-2.7x slower than 2 sockets of SNB</a:t>
            </a:r>
          </a:p>
          <a:p>
            <a:r>
              <a:rPr lang="en-US" dirty="0" smtClean="0"/>
              <a:t>Most NMMB parallelism is coming from MPI</a:t>
            </a:r>
          </a:p>
          <a:p>
            <a:pPr lvl="1"/>
            <a:r>
              <a:rPr lang="en-US" dirty="0" smtClean="0"/>
              <a:t>MPI memory traffic and storage is unnecessary overhead</a:t>
            </a:r>
          </a:p>
          <a:p>
            <a:pPr lvl="1"/>
            <a:r>
              <a:rPr lang="en-US" dirty="0" smtClean="0"/>
              <a:t>Threading is only helping up to 4-way for hiding memory latency</a:t>
            </a:r>
          </a:p>
          <a:p>
            <a:r>
              <a:rPr lang="en-US" dirty="0" smtClean="0"/>
              <a:t>NMMB code needs to expose and exploit more thread parallelism</a:t>
            </a:r>
          </a:p>
          <a:p>
            <a:pPr lvl="1"/>
            <a:r>
              <a:rPr lang="en-US" dirty="0" smtClean="0"/>
              <a:t>Continue with </a:t>
            </a:r>
            <a:r>
              <a:rPr lang="en-US" dirty="0" err="1" smtClean="0"/>
              <a:t>OpenMP</a:t>
            </a:r>
            <a:r>
              <a:rPr lang="en-US" dirty="0" smtClean="0"/>
              <a:t> work</a:t>
            </a:r>
          </a:p>
          <a:p>
            <a:pPr lvl="1"/>
            <a:r>
              <a:rPr lang="en-US" dirty="0" smtClean="0"/>
              <a:t>Investigate Partitioned Global Address Space (PGAS)</a:t>
            </a:r>
          </a:p>
          <a:p>
            <a:r>
              <a:rPr lang="en-US" dirty="0" smtClean="0"/>
              <a:t>Fine-grained parallelism  (vectorization)</a:t>
            </a:r>
          </a:p>
          <a:p>
            <a:pPr lvl="1"/>
            <a:r>
              <a:rPr lang="en-US" dirty="0" smtClean="0"/>
              <a:t>SWFLUX in RRTM and other physics modules need to expose and exploit dependency-free 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65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NMMB 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390"/>
            <a:ext cx="8229600" cy="5215573"/>
          </a:xfrm>
        </p:spPr>
        <p:txBody>
          <a:bodyPr/>
          <a:lstStyle/>
          <a:p>
            <a:r>
              <a:rPr lang="en-US" dirty="0" smtClean="0"/>
              <a:t>Currently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threading implemented at loop level</a:t>
            </a:r>
          </a:p>
          <a:p>
            <a:pPr lvl="1"/>
            <a:r>
              <a:rPr lang="en-US" dirty="0" smtClean="0"/>
              <a:t>Based on dependency free dimensions: thread dimension may switch from horizontal to vertical depending on loop</a:t>
            </a:r>
          </a:p>
          <a:p>
            <a:pPr lvl="1"/>
            <a:r>
              <a:rPr lang="en-US" dirty="0" smtClean="0"/>
              <a:t>Threading limited by outer loop extent</a:t>
            </a:r>
          </a:p>
          <a:p>
            <a:r>
              <a:rPr lang="en-US" dirty="0" smtClean="0"/>
              <a:t>To optimize</a:t>
            </a:r>
          </a:p>
          <a:p>
            <a:pPr lvl="1"/>
            <a:r>
              <a:rPr lang="en-US" dirty="0" smtClean="0"/>
              <a:t>Thread only over horizontal dimensions in physics</a:t>
            </a:r>
          </a:p>
          <a:p>
            <a:pPr lvl="1"/>
            <a:r>
              <a:rPr lang="en-US" dirty="0" smtClean="0"/>
              <a:t>Collapse nested loops to increase available parallelism</a:t>
            </a:r>
          </a:p>
          <a:p>
            <a:pPr lvl="1"/>
            <a:r>
              <a:rPr lang="en-US" dirty="0" smtClean="0"/>
              <a:t>Raise loops higher up the call tree around calls to physics</a:t>
            </a:r>
          </a:p>
          <a:p>
            <a:pPr lvl="2"/>
            <a:r>
              <a:rPr lang="en-US" dirty="0" smtClean="0"/>
              <a:t>More work per loop body to amortize </a:t>
            </a:r>
            <a:r>
              <a:rPr lang="en-US" dirty="0" err="1" smtClean="0"/>
              <a:t>OpenMP</a:t>
            </a:r>
            <a:r>
              <a:rPr lang="en-US" dirty="0" smtClean="0"/>
              <a:t> overhead</a:t>
            </a:r>
          </a:p>
          <a:p>
            <a:pPr lvl="2"/>
            <a:r>
              <a:rPr lang="en-US" dirty="0" smtClean="0"/>
              <a:t>Regularize looping</a:t>
            </a:r>
          </a:p>
          <a:p>
            <a:pPr lvl="1"/>
            <a:r>
              <a:rPr lang="en-US" dirty="0" smtClean="0"/>
              <a:t>Implement tile-sized local arrays (</a:t>
            </a:r>
            <a:r>
              <a:rPr lang="en-US" dirty="0" err="1" smtClean="0"/>
              <a:t>todo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78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NEMS/NMMB Solver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751" y="1199763"/>
            <a:ext cx="74771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1       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SUBROUTINE SOLVER_RUN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906          CALL HDIFF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... more dynamics ...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2101          physics: IF(INTEGER_DT&gt;0)THEN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2180  !$OMP PARALLEL DO   &amp;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2182        chunk_loop1: DO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2376            CALL UPDATE_WATER(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int_state%CW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2417            CALL READPCP(MYPE,MPI_COMM_COMP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2434        ENDDO chunk_loop1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2435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2533            CALL RADIATION(NTIMESTEP_RAD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2600            CALL RDTEMP(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NTIMESTEP,int_state%DT,JULDAY,JULYR,START_HOUR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2735  !$OMP PARALLEL DO   &amp;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2737       chunk_loop2: DO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2750            CALL TURBL(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NTIMESTEP,int_state%DT,int_state%NPHS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2830        ENDDO chunk_loop2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2831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2891            CALL H_TO_V_TEND(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int_state%DVDT,int_state%DT,int_state%NPHS,LM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2997  !$OMP PARALLEL DO   &amp;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2999       chunk_loop2a: DO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3046            CALL CLTEND(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ICLTEND,int_state%NPRECIP,int_state%T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3070            CALL CUCNVC(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NTIMESTEP,int_state%DT,int_state%NPRECIP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3122        ENDDO chunk_loop2a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3123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3193            CALL H_TO_V_TEND(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int_state%DVDT,int_state%DT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3295  !$OMP PARALLEL DO   &amp;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3297       chunk_loop3: DO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3302            CALL GSMDRIVE(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3345            CALL CLTEND(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ICLTEND,int_state%NPRECIP,int_state%T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3389        ENDDO chunk_loop3</a:t>
            </a:r>
          </a:p>
          <a:p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3390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3530            CALL WRT_PCP(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int_state%PREC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3538        ENDIF  physics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3565        END SUBROUTINE SOLVER_RUN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115051" y="1199764"/>
            <a:ext cx="3028949" cy="588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200" dirty="0" smtClean="0"/>
              <a:t>Focusing on Physics for now</a:t>
            </a:r>
          </a:p>
          <a:p>
            <a:r>
              <a:rPr lang="en-US" sz="1200" dirty="0" smtClean="0"/>
              <a:t>Dynamics already threaded (but 1D)</a:t>
            </a:r>
          </a:p>
        </p:txBody>
      </p:sp>
    </p:spTree>
    <p:extLst>
      <p:ext uri="{BB962C8B-B14F-4D97-AF65-F5344CB8AC3E}">
        <p14:creationId xmlns:p14="http://schemas.microsoft.com/office/powerpoint/2010/main" val="2431530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03" y="1199763"/>
            <a:ext cx="74771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1        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SUBROUTINE SOLVER_RUN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906          CALL HDIFF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... more dynamics ...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2101          physics: IF(INTEGER_DT&gt;0)THEN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2180  !$OMP PARALLEL DO   &amp;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2182        chunk_loop1: DO </a:t>
            </a:r>
            <a:r>
              <a:rPr lang="en-US" sz="9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2376            CALL UPDATE_WATER(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int_state%CW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2417            CALL READPCP(MYPE,MPI_COMM_COMP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2434        ENDDO chunk_loop1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2435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2533            CALL RADIATION(NTIMESTEP_RAD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2600            CALL RDTEMP(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NTIMESTEP,int_state%DT,JULDAY,JULYR,START_HOUR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2735  !$OMP PARALLEL DO   &amp;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2737       chunk_loop2: DO </a:t>
            </a:r>
            <a:r>
              <a:rPr lang="en-US" sz="9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2750            CALL TURBL(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NTIMESTEP,int_state%DT,int_state%NPHS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2830        ENDDO chunk_loop2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2831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2891            CALL H_TO_V_TEND(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int_state%DVDT,int_state%DT,int_state%NPHS,LM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2997  !$OMP PARALLEL DO   &amp;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2999       chunk_loop2a: DO </a:t>
            </a:r>
            <a:r>
              <a:rPr lang="en-US" sz="9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3046            CALL CLTEND(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ICLTEND,int_state%NPRECIP,int_state%T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3070            CALL CUCNVC(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NTIMESTEP,int_state%DT,int_state%NPRECIP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3122        ENDDO chunk_loop2a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3123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3193            CALL H_TO_V_TEND(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int_state%DVDT,int_state%DT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3295  !$OMP PARALLEL DO   &amp;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3297       chunk_loop3: DO </a:t>
            </a:r>
            <a:r>
              <a:rPr lang="en-US" sz="9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1,((1+(ite-its+1)/CHUNK)*CHUNK)*(jte-jts+1),CHUNK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3302            CALL GSMDRIVE(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NTIMESTEP,int_state%DT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3345            CALL CLTEND(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ICLTEND,int_state%NPRECIP,int_state%T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3389        ENDDO chunk_loop3</a:t>
            </a:r>
          </a:p>
          <a:p>
            <a:r>
              <a:rPr lang="en-US" sz="9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3390  !$OMP END PARALLEL DO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3530            CALL WRT_PCP(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int_state%PREC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3538        ENDIF  physics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3565        END SUBROUTINE SOLVER_RUN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NEMS/NMMB Solver (tiling physics)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5051" y="1792618"/>
            <a:ext cx="3028949" cy="17049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200" dirty="0" smtClean="0"/>
              <a:t>Tiles dimensioned CHUNK x 1 </a:t>
            </a:r>
          </a:p>
          <a:p>
            <a:pPr lvl="1"/>
            <a:r>
              <a:rPr lang="en-US" sz="1000" dirty="0" smtClean="0"/>
              <a:t>3200 tiles on 251x200 test domain</a:t>
            </a:r>
          </a:p>
          <a:p>
            <a:r>
              <a:rPr lang="en-US" sz="1200" dirty="0" smtClean="0"/>
              <a:t>CHUNK defined @ compile time.  </a:t>
            </a:r>
          </a:p>
          <a:p>
            <a:pPr lvl="1"/>
            <a:r>
              <a:rPr lang="en-US" sz="1000" dirty="0" smtClean="0"/>
              <a:t>Will make vector length on Phi (16)</a:t>
            </a:r>
          </a:p>
          <a:p>
            <a:pPr lvl="1"/>
            <a:r>
              <a:rPr lang="en-US" sz="1000" dirty="0" smtClean="0"/>
              <a:t>Will make long on Xeon</a:t>
            </a:r>
          </a:p>
          <a:p>
            <a:r>
              <a:rPr lang="en-US" sz="1200" dirty="0" smtClean="0"/>
              <a:t>Routines in loops need to be tile-callable</a:t>
            </a:r>
          </a:p>
          <a:p>
            <a:r>
              <a:rPr lang="en-US" sz="1200" dirty="0" smtClean="0"/>
              <a:t>Emphasize: this is not the final form</a:t>
            </a:r>
            <a:endParaRPr lang="en-US" sz="12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6115051" y="1199764"/>
            <a:ext cx="3028949" cy="588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200" dirty="0" smtClean="0"/>
              <a:t>Focusing on Physics for now</a:t>
            </a:r>
          </a:p>
          <a:p>
            <a:r>
              <a:rPr lang="en-US" sz="1200" dirty="0" smtClean="0"/>
              <a:t>Dynamics already threaded (but 1D)</a:t>
            </a:r>
          </a:p>
        </p:txBody>
      </p:sp>
    </p:spTree>
    <p:extLst>
      <p:ext uri="{BB962C8B-B14F-4D97-AF65-F5344CB8AC3E}">
        <p14:creationId xmlns:p14="http://schemas.microsoft.com/office/powerpoint/2010/main" val="947630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Code structure inhibits vectorization</a:t>
            </a:r>
          </a:p>
          <a:p>
            <a:pPr lvl="1"/>
            <a:r>
              <a:rPr lang="en-US" sz="1800" dirty="0" smtClean="0"/>
              <a:t>Column-wise: k-innermost computation called inside </a:t>
            </a:r>
            <a:r>
              <a:rPr lang="en-US" sz="1800" dirty="0" err="1" smtClean="0"/>
              <a:t>i,j</a:t>
            </a:r>
            <a:r>
              <a:rPr lang="en-US" sz="1800" dirty="0" smtClean="0"/>
              <a:t> outer loops with copy-in/copy-out to local k-arrays</a:t>
            </a:r>
          </a:p>
          <a:p>
            <a:pPr lvl="1"/>
            <a:r>
              <a:rPr lang="en-US" sz="1800" dirty="0" smtClean="0"/>
              <a:t>Serial hotspot in k: SWFLUX – here the loops and stride-1 dimension is vertical (k) and there are serial dependencies – won’t vectorize!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"/>
            <a:ext cx="8229600" cy="584775"/>
          </a:xfrm>
        </p:spPr>
        <p:txBody>
          <a:bodyPr/>
          <a:lstStyle/>
          <a:p>
            <a:r>
              <a:rPr lang="en-US" dirty="0" smtClean="0"/>
              <a:t>Exposing Vectorization in RRTM 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56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front...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Terms:</a:t>
            </a:r>
          </a:p>
          <a:p>
            <a:pPr lvl="1"/>
            <a:r>
              <a:rPr lang="en-US" dirty="0" smtClean="0"/>
              <a:t>“Accelerators”</a:t>
            </a:r>
          </a:p>
          <a:p>
            <a:pPr lvl="1"/>
            <a:r>
              <a:rPr lang="en-US" dirty="0" smtClean="0"/>
              <a:t>MIC, (Xeon) Phi, Knight’s Corner, KNC</a:t>
            </a:r>
          </a:p>
          <a:p>
            <a:pPr lvl="1"/>
            <a:r>
              <a:rPr lang="en-US" dirty="0" smtClean="0"/>
              <a:t>Host, CPU, Xeon, </a:t>
            </a:r>
            <a:r>
              <a:rPr lang="en-US" dirty="0" err="1" smtClean="0"/>
              <a:t>Sandybridge</a:t>
            </a:r>
            <a:r>
              <a:rPr lang="en-US" dirty="0" smtClean="0"/>
              <a:t>, SNB</a:t>
            </a:r>
          </a:p>
          <a:p>
            <a:r>
              <a:rPr lang="en-US" dirty="0" smtClean="0"/>
              <a:t>Apologize in advance for getting low-level and technical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Code structure inhibits vectorization</a:t>
            </a:r>
          </a:p>
          <a:p>
            <a:pPr lvl="1"/>
            <a:r>
              <a:rPr lang="en-US" sz="1800" dirty="0" smtClean="0"/>
              <a:t>Column-wise: k-innermost computation called inside </a:t>
            </a:r>
            <a:r>
              <a:rPr lang="en-US" sz="1800" dirty="0" err="1" smtClean="0"/>
              <a:t>i,j</a:t>
            </a:r>
            <a:r>
              <a:rPr lang="en-US" sz="1800" dirty="0" smtClean="0"/>
              <a:t> outer loops with copy-in/copy-out to local k-arrays</a:t>
            </a:r>
          </a:p>
          <a:p>
            <a:pPr lvl="1"/>
            <a:r>
              <a:rPr lang="en-US" sz="1800" dirty="0" smtClean="0"/>
              <a:t>Serial hotspot in k: SWFLUX – here the loops and stride-1 dimension is vertical (k) and there are serial dependencies – won’t vectorize!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"/>
            <a:ext cx="8229600" cy="584775"/>
          </a:xfrm>
        </p:spPr>
        <p:txBody>
          <a:bodyPr/>
          <a:lstStyle/>
          <a:p>
            <a:r>
              <a:rPr lang="en-US" dirty="0" smtClean="0"/>
              <a:t>Exposing Vectorization in RRTM SW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4879" y="664785"/>
            <a:ext cx="7614800" cy="57861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2602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SOLVER_RUN (GRID_COMP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         </a:t>
            </a:r>
            <a:r>
              <a:rPr lang="en-US" sz="1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nmm</a:t>
            </a:r>
            <a:r>
              <a:rPr lang="en-US" sz="1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/module_SOLVER_GRID_COMP.F90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5594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RADIATION(NTIMESTEP_RAD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64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RADIATION(ITIMESTEP...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    416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!$</a:t>
            </a:r>
            <a:r>
              <a:rPr lang="en-US" sz="10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omp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 parallel private(</a:t>
            </a:r>
            <a:r>
              <a:rPr lang="en-US" sz="10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nth,tid,i,j,k,jqs,jqe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)</a:t>
            </a:r>
            <a:endParaRPr lang="en-US" sz="10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480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RRTM(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ITIMESTEP,DT_INT,JDAT        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nmm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/</a:t>
            </a:r>
            <a:r>
              <a:rPr lang="en-US" sz="1000" dirty="0">
                <a:solidFill>
                  <a:srgbClr val="010101"/>
                </a:solidFill>
                <a:latin typeface="Lucida Console" panose="020B0609040504020204" pitchFamily="49" charset="0"/>
              </a:rPr>
              <a:t>module_RADIATION.F90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    612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!$</a:t>
            </a:r>
            <a:r>
              <a:rPr lang="en-US" sz="10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omp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 end parallel</a:t>
            </a:r>
            <a:endParaRPr lang="en-US" sz="10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93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RRTM (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NTIMESTEP,DT_INT,JDAT     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phys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/module_RA_RRTM.F90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                LOOP over I and J with loop ranges computed in RADIATION driver and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                passed in as JQS, JQE </a:t>
            </a:r>
            <a:endParaRPr lang="en-US" sz="1000" i="1" dirty="0" smtClean="0">
              <a:solidFill>
                <a:srgbClr val="010101"/>
              </a:solidFill>
              <a:latin typeface="Lucida Console" panose="020B060904050402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908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grrad_nmmb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</a:t>
            </a:r>
            <a:endParaRPr lang="en-US" sz="1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          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466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grrad_nmmb</a:t>
            </a:r>
            <a:r>
              <a:rPr lang="en-US" sz="1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      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phys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grrad_nmmb.f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This routine is written to be callable for an </a:t>
            </a:r>
            <a:r>
              <a:rPr lang="en-US" sz="1000" i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-vector of adjacent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grid cells with static dimension IX and dynamic </a:t>
            </a:r>
            <a:r>
              <a:rPr lang="en-US" sz="1000" i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runlength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 IM. 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1700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swrad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</a:t>
            </a:r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324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swrad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                 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radsw_main.f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this routine is callable for a vector of points defined at runtime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by the argument NDAY and statically by IMAX.  In </a:t>
            </a:r>
            <a:r>
              <a:rPr lang="en-US" sz="1000" i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practice 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these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are '1'. 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616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lab_do_ipts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: do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ipts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= 1, NDAY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                  </a:t>
            </a:r>
            <a:r>
              <a:rPr lang="en-US" sz="1000" i="1" dirty="0">
                <a:solidFill>
                  <a:srgbClr val="FF0000"/>
                </a:solidFill>
                <a:latin typeface="Lucida Console" panose="020B0609040504020204" pitchFamily="49" charset="0"/>
              </a:rPr>
              <a:t>within this loop </a:t>
            </a:r>
            <a:r>
              <a:rPr lang="en-US" sz="1000" i="1" u="sng" dirty="0">
                <a:solidFill>
                  <a:srgbClr val="FF0000"/>
                </a:solidFill>
                <a:latin typeface="Lucida Console" panose="020B0609040504020204" pitchFamily="49" charset="0"/>
              </a:rPr>
              <a:t>everything is k-columns</a:t>
            </a:r>
            <a:endParaRPr lang="en-US" sz="10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965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spcvrt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1547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spcvrt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     </a:t>
            </a:r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   </a:t>
            </a:r>
            <a:r>
              <a:rPr lang="en-US" sz="1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1900</a:t>
            </a:r>
            <a:r>
              <a:rPr lang="en-US" sz="1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call </a:t>
            </a:r>
            <a:r>
              <a:rPr lang="en-US" sz="1000" b="1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swflux</a:t>
            </a:r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( </a:t>
            </a:r>
            <a:r>
              <a:rPr lang="en-US" sz="1000" b="1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jb</a:t>
            </a:r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)   ! this is the big cost</a:t>
            </a:r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/>
            </a:r>
            <a:b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1948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swflux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(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ib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)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2075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lab_do_jg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: do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jg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= 1,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ngt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   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loop over all g-points in each band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2141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 lab_do_ipa1 : do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ipa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= 1, 2             ! 1: clear-sky,  2, cloudy-sky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2143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 do k = 1, NLAY                      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2265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do k = NLAY, 1, -1                 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2307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 do k = 1, NLAY                     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2325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 do k = NLAY, 2, -1                 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2257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enddo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lab_do_ipa1                    ! end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do_ipa_loop</a:t>
            </a:r>
            <a:endParaRPr lang="en-US" sz="1000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0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Code structure inhibits vectorization</a:t>
            </a:r>
          </a:p>
          <a:p>
            <a:pPr lvl="1"/>
            <a:r>
              <a:rPr lang="en-US" sz="1800" dirty="0" smtClean="0"/>
              <a:t>Column-wise: k-innermost computation called inside </a:t>
            </a:r>
            <a:r>
              <a:rPr lang="en-US" sz="1800" dirty="0" err="1" smtClean="0"/>
              <a:t>i,j</a:t>
            </a:r>
            <a:r>
              <a:rPr lang="en-US" sz="1800" dirty="0" smtClean="0"/>
              <a:t> outer loops with copy-in/copy-out to local k-arrays</a:t>
            </a:r>
          </a:p>
          <a:p>
            <a:pPr lvl="1"/>
            <a:r>
              <a:rPr lang="en-US" sz="1800" dirty="0" smtClean="0"/>
              <a:t>Serial hotspot in k: SWFLUX – here the loops and stride-1 dimension is vertical (k) and there are serial dependencies – won’t vectorize!</a:t>
            </a:r>
          </a:p>
          <a:p>
            <a:r>
              <a:rPr lang="en-US" sz="2000" dirty="0" smtClean="0"/>
              <a:t>Transformation</a:t>
            </a:r>
          </a:p>
          <a:p>
            <a:pPr lvl="1"/>
            <a:r>
              <a:rPr lang="en-US" sz="1800" dirty="0" smtClean="0"/>
              <a:t>Add stride-1 index over adjacent columns to local arrays seen by SPCVRT on down to SWFLUX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"/>
            <a:ext cx="8229600" cy="584775"/>
          </a:xfrm>
        </p:spPr>
        <p:txBody>
          <a:bodyPr/>
          <a:lstStyle/>
          <a:p>
            <a:r>
              <a:rPr lang="en-US" dirty="0" smtClean="0"/>
              <a:t>Exposing Vectorization in RRTM SW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7264" y="5680631"/>
            <a:ext cx="3308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Fundamentally serial and non-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vectorizable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because of loop-carried dependence on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2032" y="5680631"/>
            <a:ext cx="354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Compiler will vectorize the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-loop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91565" y="4169288"/>
            <a:ext cx="7515225" cy="1354217"/>
            <a:chOff x="977265" y="4250680"/>
            <a:chExt cx="7515225" cy="1354217"/>
          </a:xfrm>
        </p:grpSpPr>
        <p:sp>
          <p:nvSpPr>
            <p:cNvPr id="11" name="Rectangle 10"/>
            <p:cNvSpPr/>
            <p:nvPr/>
          </p:nvSpPr>
          <p:spPr>
            <a:xfrm>
              <a:off x="977265" y="4250680"/>
              <a:ext cx="30746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k = 2, 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nk</a:t>
              </a:r>
              <a:endPara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A(k) = f(A(k-1)) 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0" y="4250680"/>
              <a:ext cx="392049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 = 2, 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nk</a:t>
              </a:r>
              <a:endPara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= 1, 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veclen</a:t>
              </a:r>
              <a:endPara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 A(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i,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) = f(A(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i,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k-1)) 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 </a:t>
              </a:r>
              <a:endParaRPr lang="en-US" sz="16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829050" y="4469130"/>
              <a:ext cx="580072" cy="858768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3924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Run-time overhead is minimal, since the routine is already doing copy-in/copy-out of local arrays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Vector dimension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veclen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can be defined to be: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Cache-aligned: avoids penalty for unaligned accesses and remainder code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Multiple of vector width: (16 single precision words)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Statically: compiler can use the information for optimizing</a:t>
            </a:r>
          </a:p>
          <a:p>
            <a:pPr lvl="1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Working set size controllable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03"/>
            <a:ext cx="8229600" cy="584775"/>
          </a:xfrm>
        </p:spPr>
        <p:txBody>
          <a:bodyPr/>
          <a:lstStyle/>
          <a:p>
            <a:r>
              <a:rPr lang="en-US" dirty="0" smtClean="0"/>
              <a:t>Exposing Vectorization in RRTM SW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91565" y="4159240"/>
            <a:ext cx="7515225" cy="1354217"/>
            <a:chOff x="977265" y="4250680"/>
            <a:chExt cx="7515225" cy="1354217"/>
          </a:xfrm>
        </p:grpSpPr>
        <p:sp>
          <p:nvSpPr>
            <p:cNvPr id="4" name="Rectangle 3"/>
            <p:cNvSpPr/>
            <p:nvPr/>
          </p:nvSpPr>
          <p:spPr>
            <a:xfrm>
              <a:off x="977265" y="4250680"/>
              <a:ext cx="30746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k = 2, 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nk</a:t>
              </a:r>
              <a:endPara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A(k) = f(A(k-1)) 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4250680"/>
              <a:ext cx="392049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 = 2, 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nk</a:t>
              </a:r>
              <a:endPara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= 1, 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veclen</a:t>
              </a:r>
              <a:endPara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 A(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i,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) = f(A(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i,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k-1)) 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 </a:t>
              </a:r>
              <a:endParaRPr lang="en-US" sz="16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829050" y="4469130"/>
              <a:ext cx="580072" cy="858768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7264" y="5680631"/>
            <a:ext cx="3308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Fundamentally serial and non-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vectorizable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because of loop-carried dependence on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2032" y="5680631"/>
            <a:ext cx="354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Compiler will vectorize the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-loop</a:t>
            </a:r>
          </a:p>
        </p:txBody>
      </p:sp>
    </p:spTree>
    <p:extLst>
      <p:ext uri="{BB962C8B-B14F-4D97-AF65-F5344CB8AC3E}">
        <p14:creationId xmlns:p14="http://schemas.microsoft.com/office/powerpoint/2010/main" val="3095912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291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GPU, essentially the same array index transformation ... 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000" dirty="0" smtClean="0"/>
              <a:t>... except fine-grained parallel loop is the </a:t>
            </a:r>
            <a:r>
              <a:rPr lang="en-US" sz="2000" u="sng" dirty="0" smtClean="0"/>
              <a:t>outer</a:t>
            </a:r>
            <a:r>
              <a:rPr lang="en-US" sz="2000" dirty="0" smtClean="0"/>
              <a:t> loop (implicit) over kernel invocations on threads</a:t>
            </a:r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03"/>
            <a:ext cx="8229600" cy="584775"/>
          </a:xfrm>
        </p:spPr>
        <p:txBody>
          <a:bodyPr/>
          <a:lstStyle/>
          <a:p>
            <a:r>
              <a:rPr lang="en-US" dirty="0" smtClean="0"/>
              <a:t>RRTM SW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91565" y="4159240"/>
            <a:ext cx="7515225" cy="1354217"/>
            <a:chOff x="977265" y="4250680"/>
            <a:chExt cx="7515225" cy="1354217"/>
          </a:xfrm>
        </p:grpSpPr>
        <p:sp>
          <p:nvSpPr>
            <p:cNvPr id="4" name="Rectangle 3"/>
            <p:cNvSpPr/>
            <p:nvPr/>
          </p:nvSpPr>
          <p:spPr>
            <a:xfrm>
              <a:off x="977265" y="4250680"/>
              <a:ext cx="307467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 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k = 2, 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nk</a:t>
              </a:r>
              <a:endPara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A(k) = f(A(k-1)) 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0" y="4250680"/>
              <a:ext cx="392049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 = 2, 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nk</a:t>
              </a:r>
              <a:endPara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DO 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= 1, 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veclen</a:t>
              </a:r>
              <a:endPara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   A(</a:t>
              </a:r>
              <a:r>
                <a:rPr lang="en-US" sz="1600" dirty="0" err="1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i,</a:t>
              </a:r>
              <a:r>
                <a:rPr lang="en-US" sz="1600" dirty="0" err="1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) = f(A(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i,</a:t>
              </a:r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k-1)) 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     </a:t>
              </a:r>
              <a:r>
                <a:rPr lang="en-US" sz="1600" dirty="0">
                  <a:solidFill>
                    <a:srgbClr val="FF0000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</a:t>
              </a:r>
            </a:p>
            <a:p>
              <a:r>
                <a:rPr lang="en-US" sz="1600" dirty="0">
                  <a:solidFill>
                    <a:schemeClr val="tx2"/>
                  </a:solidFill>
                  <a:latin typeface="Courier New" panose="02070309020205020404" pitchFamily="49" charset="0"/>
                  <a:ea typeface="Calibri" panose="020F0502020204030204" pitchFamily="34" charset="0"/>
                  <a:cs typeface="Courier New" panose="02070309020205020404" pitchFamily="49" charset="0"/>
                </a:rPr>
                <a:t>ENDDO </a:t>
              </a:r>
              <a:endParaRPr lang="en-US" sz="16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829050" y="4469130"/>
              <a:ext cx="580072" cy="858768"/>
            </a:xfrm>
            <a:prstGeom prst="right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77264" y="5680631"/>
            <a:ext cx="3308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Fundamentally serial and non-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vectorizable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because of loop-carried dependence on 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2032" y="5650487"/>
            <a:ext cx="354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Compiler will vectorize the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-loop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2042" y="2299295"/>
            <a:ext cx="414051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__global__ void </a:t>
            </a:r>
            <a:r>
              <a:rPr lang="en-US" sz="16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swrad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( ... )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for ( k = 1 ; k &lt; </a:t>
            </a:r>
            <a:r>
              <a:rPr lang="en-US" sz="1600" dirty="0" err="1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nk</a:t>
            </a: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; k++ ) {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A(</a:t>
            </a:r>
            <a:r>
              <a:rPr lang="en-US" sz="1600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tid,</a:t>
            </a:r>
            <a:r>
              <a:rPr lang="en-US" sz="1600" dirty="0" err="1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= </a:t>
            </a: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f(A(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tid,</a:t>
            </a:r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k-1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))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}</a:t>
            </a:r>
            <a:endParaRPr lang="en-US" sz="1600" dirty="0">
              <a:solidFill>
                <a:schemeClr val="tx2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2496" y="2008376"/>
            <a:ext cx="230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CUDA sketch for </a:t>
            </a:r>
            <a:r>
              <a:rPr lang="en-US" sz="1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swrad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4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21794" y="1402492"/>
            <a:ext cx="4525025" cy="38667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WSM5 </a:t>
            </a:r>
            <a:r>
              <a:rPr lang="en-US" dirty="0"/>
              <a:t>M</a:t>
            </a:r>
            <a:r>
              <a:rPr lang="en-US" dirty="0" smtClean="0"/>
              <a:t>icrophysics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8162" y="1824033"/>
            <a:ext cx="4191542" cy="3636505"/>
          </a:xfrm>
        </p:spPr>
        <p:txBody>
          <a:bodyPr>
            <a:no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dirty="0" smtClean="0"/>
              <a:t>Collapse </a:t>
            </a:r>
            <a:r>
              <a:rPr lang="en-US" dirty="0" err="1"/>
              <a:t>i</a:t>
            </a:r>
            <a:r>
              <a:rPr lang="en-US" dirty="0"/>
              <a:t> and j loops over 16-cell chunks. </a:t>
            </a:r>
            <a:r>
              <a:rPr lang="en-US" dirty="0">
                <a:solidFill>
                  <a:srgbClr val="FF0000"/>
                </a:solidFill>
              </a:rPr>
              <a:t>More thread parallelism; smaller footprint per thread.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/>
              <a:t>Compute using thread-private statically sized arrays. </a:t>
            </a:r>
            <a:r>
              <a:rPr lang="en-US" dirty="0">
                <a:solidFill>
                  <a:srgbClr val="FF0000"/>
                </a:solidFill>
              </a:rPr>
              <a:t>Improve vectorization.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/>
              <a:t>Fuse loops, combine/eliminate temporaries to reduce footprint from 100KB </a:t>
            </a:r>
            <a:r>
              <a:rPr lang="en-US" dirty="0">
                <a:sym typeface="Wingdings 3"/>
              </a:rPr>
              <a:t> </a:t>
            </a:r>
            <a:r>
              <a:rPr lang="en-US" dirty="0"/>
              <a:t>60KB thread.  </a:t>
            </a:r>
            <a:r>
              <a:rPr lang="en-US" dirty="0">
                <a:solidFill>
                  <a:srgbClr val="FF0000"/>
                </a:solidFill>
              </a:rPr>
              <a:t>More threads/core, hide memory latency.</a:t>
            </a:r>
          </a:p>
        </p:txBody>
      </p:sp>
      <p:sp>
        <p:nvSpPr>
          <p:cNvPr id="7" name="Down Arrow 6"/>
          <p:cNvSpPr/>
          <p:nvPr/>
        </p:nvSpPr>
        <p:spPr>
          <a:xfrm flipH="1" flipV="1">
            <a:off x="4828234" y="2168560"/>
            <a:ext cx="354205" cy="911882"/>
          </a:xfrm>
          <a:prstGeom prst="downArrow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Higher is better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38" y="1202437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Optimization for Xeon Phi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5286998" y="5460538"/>
            <a:ext cx="3025810" cy="34666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   Effort optimizing for Phi benefits host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3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25" y="1779266"/>
            <a:ext cx="4159820" cy="34407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WSM5 </a:t>
            </a:r>
            <a:r>
              <a:rPr lang="en-US" dirty="0"/>
              <a:t>M</a:t>
            </a:r>
            <a:r>
              <a:rPr lang="en-US" dirty="0" smtClean="0"/>
              <a:t>icrophysics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8162" y="1824033"/>
            <a:ext cx="4191542" cy="3636505"/>
          </a:xfrm>
        </p:spPr>
        <p:txBody>
          <a:bodyPr>
            <a:noAutofit/>
          </a:bodyPr>
          <a:lstStyle/>
          <a:p>
            <a:pPr marL="600075" lvl="1" indent="-257175">
              <a:buFont typeface="+mj-lt"/>
              <a:buAutoNum type="arabicPeriod"/>
            </a:pPr>
            <a:r>
              <a:rPr lang="en-US" dirty="0" smtClean="0"/>
              <a:t>Collapse </a:t>
            </a:r>
            <a:r>
              <a:rPr lang="en-US" dirty="0" err="1"/>
              <a:t>i</a:t>
            </a:r>
            <a:r>
              <a:rPr lang="en-US" dirty="0"/>
              <a:t> and j loops over 16-cell chunks. </a:t>
            </a:r>
            <a:r>
              <a:rPr lang="en-US" dirty="0">
                <a:solidFill>
                  <a:srgbClr val="FF0000"/>
                </a:solidFill>
              </a:rPr>
              <a:t>More thread parallelism; smaller footprint per thread.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/>
              <a:t>Compute using thread-private statically sized arrays. </a:t>
            </a:r>
            <a:r>
              <a:rPr lang="en-US" dirty="0">
                <a:solidFill>
                  <a:srgbClr val="FF0000"/>
                </a:solidFill>
              </a:rPr>
              <a:t>Improve vectorization.</a:t>
            </a:r>
          </a:p>
          <a:p>
            <a:pPr marL="600075" lvl="1" indent="-257175">
              <a:buFont typeface="+mj-lt"/>
              <a:buAutoNum type="arabicPeriod"/>
            </a:pPr>
            <a:r>
              <a:rPr lang="en-US" dirty="0"/>
              <a:t>Fuse loops, combine/eliminate temporaries to reduce footprint from 100KB </a:t>
            </a:r>
            <a:r>
              <a:rPr lang="en-US" dirty="0">
                <a:sym typeface="Wingdings 3"/>
              </a:rPr>
              <a:t> </a:t>
            </a:r>
            <a:r>
              <a:rPr lang="en-US" dirty="0"/>
              <a:t>60KB thread.  </a:t>
            </a:r>
            <a:r>
              <a:rPr lang="en-US" dirty="0">
                <a:solidFill>
                  <a:srgbClr val="FF0000"/>
                </a:solidFill>
              </a:rPr>
              <a:t>More threads/core, hide memory latency.</a:t>
            </a:r>
          </a:p>
        </p:txBody>
      </p:sp>
      <p:sp>
        <p:nvSpPr>
          <p:cNvPr id="7" name="Down Arrow 6"/>
          <p:cNvSpPr/>
          <p:nvPr/>
        </p:nvSpPr>
        <p:spPr>
          <a:xfrm flipH="1" flipV="1">
            <a:off x="4828234" y="2168560"/>
            <a:ext cx="354205" cy="911882"/>
          </a:xfrm>
          <a:prstGeom prst="downArrow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Higher is better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38" y="1202437"/>
            <a:ext cx="3315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Optimization for Xeon Phi</a:t>
            </a:r>
          </a:p>
        </p:txBody>
      </p:sp>
    </p:spTree>
    <p:extLst>
      <p:ext uri="{BB962C8B-B14F-4D97-AF65-F5344CB8AC3E}">
        <p14:creationId xmlns:p14="http://schemas.microsoft.com/office/powerpoint/2010/main" val="185315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status and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NMMB code (including ESMF and libraries) is ported to fine-grained architecture and optimization work is underway</a:t>
            </a:r>
          </a:p>
          <a:p>
            <a:r>
              <a:rPr lang="en-US" dirty="0" smtClean="0"/>
              <a:t>Increasing concurrency, vectorization, and locality will improve performance on host processors too</a:t>
            </a:r>
          </a:p>
          <a:p>
            <a:r>
              <a:rPr lang="en-US" dirty="0" smtClean="0"/>
              <a:t>Establish best practices for NCEP application readiness for accelerators in the next few years</a:t>
            </a:r>
          </a:p>
        </p:txBody>
      </p:sp>
    </p:spTree>
    <p:extLst>
      <p:ext uri="{BB962C8B-B14F-4D97-AF65-F5344CB8AC3E}">
        <p14:creationId xmlns:p14="http://schemas.microsoft.com/office/powerpoint/2010/main" val="10217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404018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NOAA</a:t>
            </a:r>
          </a:p>
          <a:p>
            <a:pPr lvl="1"/>
            <a:r>
              <a:rPr lang="en-US" dirty="0" smtClean="0"/>
              <a:t>Tom Black, Ratko Vasic</a:t>
            </a:r>
          </a:p>
          <a:p>
            <a:pPr lvl="1"/>
            <a:r>
              <a:rPr lang="en-US" dirty="0" smtClean="0"/>
              <a:t>Tom Henderson, Jim Rosinski</a:t>
            </a:r>
          </a:p>
          <a:p>
            <a:r>
              <a:rPr lang="en-US" dirty="0" smtClean="0"/>
              <a:t>TACC</a:t>
            </a:r>
          </a:p>
          <a:p>
            <a:pPr lvl="1"/>
            <a:r>
              <a:rPr lang="en-US" dirty="0" smtClean="0"/>
              <a:t>Bill Barth</a:t>
            </a:r>
          </a:p>
          <a:p>
            <a:r>
              <a:rPr lang="en-US" dirty="0" smtClean="0"/>
              <a:t>Intel Corp.</a:t>
            </a:r>
          </a:p>
          <a:p>
            <a:pPr lvl="1"/>
            <a:r>
              <a:rPr lang="en-US" dirty="0" smtClean="0"/>
              <a:t>Michael Greenfield</a:t>
            </a:r>
          </a:p>
          <a:p>
            <a:pPr lvl="1"/>
            <a:r>
              <a:rPr lang="en-US" dirty="0" smtClean="0"/>
              <a:t>Lawrence Meadows</a:t>
            </a:r>
          </a:p>
          <a:p>
            <a:pPr lvl="1"/>
            <a:r>
              <a:rPr lang="en-US" dirty="0" smtClean="0"/>
              <a:t>Alexander Knyazev</a:t>
            </a:r>
          </a:p>
          <a:p>
            <a:pPr lvl="1"/>
            <a:r>
              <a:rPr lang="en-US" dirty="0" smtClean="0"/>
              <a:t>Indraneil Gokhale</a:t>
            </a:r>
          </a:p>
          <a:p>
            <a:pPr lvl="1"/>
            <a:r>
              <a:rPr lang="en-US" dirty="0" smtClean="0"/>
              <a:t>Ruchira Sasanka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97425" y="1676400"/>
            <a:ext cx="4041775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U. Wisconsin/SSEC</a:t>
            </a:r>
          </a:p>
          <a:p>
            <a:pPr lvl="1"/>
            <a:r>
              <a:rPr lang="en-US" dirty="0" smtClean="0"/>
              <a:t>Jarno Mielikainen</a:t>
            </a:r>
          </a:p>
          <a:p>
            <a:pPr lvl="1"/>
            <a:r>
              <a:rPr lang="en-US" dirty="0" smtClean="0"/>
              <a:t>Bormin Huang</a:t>
            </a:r>
          </a:p>
          <a:p>
            <a:r>
              <a:rPr lang="en-US" dirty="0" smtClean="0"/>
              <a:t>U. Colorado</a:t>
            </a:r>
          </a:p>
          <a:p>
            <a:pPr lvl="1"/>
            <a:r>
              <a:rPr lang="en-US" dirty="0" smtClean="0"/>
              <a:t>Jeremy </a:t>
            </a:r>
            <a:r>
              <a:rPr lang="en-US" dirty="0" err="1" smtClean="0"/>
              <a:t>Siek</a:t>
            </a:r>
            <a:r>
              <a:rPr lang="en-US" dirty="0" smtClean="0"/>
              <a:t>, Liz Jessup</a:t>
            </a:r>
          </a:p>
          <a:p>
            <a:r>
              <a:rPr lang="en-US" dirty="0" smtClean="0"/>
              <a:t>NREL</a:t>
            </a:r>
          </a:p>
          <a:p>
            <a:pPr lvl="1"/>
            <a:r>
              <a:rPr lang="en-US" dirty="0" smtClean="0"/>
              <a:t>Jim Albin</a:t>
            </a:r>
          </a:p>
          <a:p>
            <a:r>
              <a:rPr lang="en-US" dirty="0" smtClean="0"/>
              <a:t>NCAR</a:t>
            </a:r>
          </a:p>
          <a:p>
            <a:pPr lvl="1"/>
            <a:r>
              <a:rPr lang="en-US" dirty="0" smtClean="0"/>
              <a:t>Dave Gill, </a:t>
            </a:r>
            <a:r>
              <a:rPr lang="en-US" dirty="0" err="1" smtClean="0"/>
              <a:t>Jimy</a:t>
            </a:r>
            <a:r>
              <a:rPr lang="en-US" dirty="0" smtClean="0"/>
              <a:t> Dudhia, Wei Wang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8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4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and loop structure, RRTM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600" y="671608"/>
            <a:ext cx="7614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2602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SOLVER_RUN (GRID_COMP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         </a:t>
            </a:r>
            <a:r>
              <a:rPr lang="en-US" sz="1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nmm</a:t>
            </a:r>
            <a:r>
              <a:rPr lang="en-US" sz="1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/module_SOLVER_GRID_COMP.F90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5594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RADIATION(NTIMESTEP_RAD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64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RADIATION(ITIMESTEP...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    416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!$</a:t>
            </a:r>
            <a:r>
              <a:rPr lang="en-US" sz="10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omp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 parallel private(</a:t>
            </a:r>
            <a:r>
              <a:rPr lang="en-US" sz="10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nth,tid,i,j,k,jqs,jqe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)</a:t>
            </a:r>
            <a:endParaRPr lang="en-US" sz="10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480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RRTM(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ITIMESTEP,DT_INT,JDAT        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nmm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/</a:t>
            </a:r>
            <a:r>
              <a:rPr lang="en-US" sz="1000" dirty="0">
                <a:solidFill>
                  <a:srgbClr val="010101"/>
                </a:solidFill>
                <a:latin typeface="Lucida Console" panose="020B0609040504020204" pitchFamily="49" charset="0"/>
              </a:rPr>
              <a:t>module_RADIATION.F90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    612</a:t>
            </a:r>
            <a:r>
              <a:rPr lang="en-US" sz="1000" dirty="0">
                <a:solidFill>
                  <a:srgbClr val="FF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!$</a:t>
            </a:r>
            <a:r>
              <a:rPr lang="en-US" sz="1000" dirty="0" err="1">
                <a:solidFill>
                  <a:srgbClr val="FF0000"/>
                </a:solidFill>
                <a:latin typeface="Lucida Console" panose="020B0609040504020204" pitchFamily="49" charset="0"/>
              </a:rPr>
              <a:t>omp</a:t>
            </a:r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 end parallel</a:t>
            </a:r>
            <a:endParaRPr lang="en-US" sz="10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93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RRTM (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NTIMESTEP,DT_INT,JDAT     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phys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/module_RA_RRTM.F90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                LOOP over I and J with loop ranges computed in RADIATION driver and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                passed in as JQS, JQE </a:t>
            </a:r>
            <a:endParaRPr lang="en-US" sz="1000" i="1" dirty="0" smtClean="0">
              <a:solidFill>
                <a:srgbClr val="010101"/>
              </a:solidFill>
              <a:latin typeface="Lucida Console" panose="020B06090405040202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908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grrad_nmmb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</a:t>
            </a:r>
            <a:endParaRPr lang="en-US" sz="1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          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466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grrad_nmmb</a:t>
            </a:r>
            <a:r>
              <a:rPr lang="en-US" sz="1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      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phys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/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grrad_nmmb.f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This routine is written to be callable for an </a:t>
            </a:r>
            <a:r>
              <a:rPr lang="en-US" sz="1000" i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-vector of adjacent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grid cells with static dimension IX and dynamic </a:t>
            </a:r>
            <a:r>
              <a:rPr lang="en-US" sz="1000" i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runlength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 IM. 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1700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swrad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 </a:t>
            </a:r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324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swrad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                 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radsw_main.f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this routine is callable for a vector of points defined at runtime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by the argument NDAY and statically by IMAX.  In </a:t>
            </a:r>
            <a:r>
              <a:rPr lang="en-US" sz="1000" i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practice 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these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        are '1'. 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616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lab_do_ipts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: do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ipts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= 1, NDAY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FF0000"/>
                </a:solidFill>
                <a:latin typeface="Lucida Console" panose="020B0609040504020204" pitchFamily="49" charset="0"/>
              </a:rPr>
              <a:t>                  </a:t>
            </a:r>
            <a:r>
              <a:rPr lang="en-US" sz="1000" i="1" dirty="0">
                <a:solidFill>
                  <a:srgbClr val="FF0000"/>
                </a:solidFill>
                <a:latin typeface="Lucida Console" panose="020B0609040504020204" pitchFamily="49" charset="0"/>
              </a:rPr>
              <a:t>within this loop </a:t>
            </a:r>
            <a:r>
              <a:rPr lang="en-US" sz="1000" i="1" u="sng" dirty="0">
                <a:solidFill>
                  <a:srgbClr val="FF0000"/>
                </a:solidFill>
                <a:latin typeface="Lucida Console" panose="020B0609040504020204" pitchFamily="49" charset="0"/>
              </a:rPr>
              <a:t>everything is k-columns</a:t>
            </a:r>
            <a:endParaRPr lang="en-US" sz="1000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965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call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spcvrt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1547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spcvrt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     </a:t>
            </a:r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   </a:t>
            </a:r>
            <a:r>
              <a:rPr lang="en-US" sz="1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1900</a:t>
            </a:r>
            <a:r>
              <a:rPr lang="en-US" sz="1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call </a:t>
            </a:r>
            <a:r>
              <a:rPr lang="en-US" sz="1000" b="1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swflux</a:t>
            </a:r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( </a:t>
            </a:r>
            <a:r>
              <a:rPr lang="en-US" sz="1000" b="1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jb</a:t>
            </a:r>
            <a:r>
              <a:rPr lang="en-US" sz="1000" b="1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)   ! this is the big cost</a:t>
            </a:r>
            <a:endParaRPr lang="en-US" sz="10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/>
            </a:r>
            <a:b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1948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</a:t>
            </a:r>
            <a:r>
              <a:rPr lang="en-US" sz="1000" b="1" dirty="0">
                <a:solidFill>
                  <a:srgbClr val="000000"/>
                </a:solidFill>
                <a:latin typeface="Lucida Console" panose="020B0609040504020204" pitchFamily="49" charset="0"/>
              </a:rPr>
              <a:t>subroutine </a:t>
            </a:r>
            <a:r>
              <a:rPr lang="en-US" sz="1000" b="1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swflux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(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ib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)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2075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lab_do_jg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: do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jg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= 1,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ngt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   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loop over all g-points in each band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2141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 lab_do_ipa1 : do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ipa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 = 1, 2             ! 1: clear-sky,  2, cloudy-sky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2143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 do k = 1, NLAY                      </a:t>
            </a:r>
            <a:r>
              <a:rPr lang="en-US" sz="1000" i="1" dirty="0">
                <a:solidFill>
                  <a:srgbClr val="000000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2265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       do k = NLAY, 1, -1                 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2307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 do k = 1, NLAY                     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2325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   do k = NLAY, 2, -1                  </a:t>
            </a:r>
            <a:r>
              <a:rPr lang="en-US" sz="1000" i="1" dirty="0">
                <a:solidFill>
                  <a:srgbClr val="010101"/>
                </a:solidFill>
                <a:latin typeface="Lucida Console" panose="020B0609040504020204" pitchFamily="49" charset="0"/>
              </a:rPr>
              <a:t>this loop has vertical dependencies on k</a:t>
            </a:r>
            <a:endParaRPr lang="en-US" sz="1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 2257 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      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enddo</a:t>
            </a:r>
            <a:r>
              <a:rPr lang="en-US" sz="1000" dirty="0">
                <a:solidFill>
                  <a:srgbClr val="000000"/>
                </a:solidFill>
                <a:latin typeface="Lucida Console" panose="020B0609040504020204" pitchFamily="49" charset="0"/>
              </a:rPr>
              <a:t>  lab_do_ipa1                    ! end </a:t>
            </a:r>
            <a:r>
              <a:rPr lang="en-US" sz="10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do_ipa_loop</a:t>
            </a:r>
            <a:endParaRPr lang="en-US" sz="1000" b="0" i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52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Integrated Core (MIC)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82" y="1231373"/>
            <a:ext cx="5135795" cy="5146993"/>
          </a:xfrm>
        </p:spPr>
        <p:txBody>
          <a:bodyPr/>
          <a:lstStyle/>
          <a:p>
            <a:r>
              <a:rPr lang="en-US" dirty="0" smtClean="0"/>
              <a:t>Intel’s “Accelerator”</a:t>
            </a:r>
          </a:p>
          <a:p>
            <a:pPr lvl="1"/>
            <a:r>
              <a:rPr lang="en-US" dirty="0" smtClean="0"/>
              <a:t>Peak </a:t>
            </a:r>
            <a:r>
              <a:rPr lang="en-US" dirty="0"/>
              <a:t>Teraflop “Cluster on Chip”</a:t>
            </a:r>
          </a:p>
          <a:p>
            <a:pPr lvl="1"/>
            <a:r>
              <a:rPr lang="en-US" dirty="0"/>
              <a:t>61 Intel x86 CPUs (cores) at 1.28 GHz</a:t>
            </a:r>
          </a:p>
          <a:p>
            <a:pPr lvl="1"/>
            <a:r>
              <a:rPr lang="en-US" dirty="0" smtClean="0"/>
              <a:t>Programmed </a:t>
            </a:r>
            <a:r>
              <a:rPr lang="en-US" dirty="0"/>
              <a:t>like a cluster: Fortran/C/C++, MPI and </a:t>
            </a:r>
            <a:r>
              <a:rPr lang="en-US" dirty="0" err="1" smtClean="0"/>
              <a:t>OpenMP</a:t>
            </a:r>
            <a:endParaRPr lang="en-US" dirty="0" smtClean="0"/>
          </a:p>
          <a:p>
            <a:r>
              <a:rPr lang="en-US" dirty="0" smtClean="0"/>
              <a:t>Application requirements for performance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scale </a:t>
            </a:r>
            <a:r>
              <a:rPr lang="en-US" dirty="0" smtClean="0"/>
              <a:t>O(100)-way concurrency</a:t>
            </a:r>
            <a:endParaRPr lang="en-US" dirty="0"/>
          </a:p>
          <a:p>
            <a:pPr lvl="1"/>
            <a:r>
              <a:rPr lang="en-US" dirty="0" err="1" smtClean="0"/>
              <a:t>Vectorizable</a:t>
            </a:r>
            <a:r>
              <a:rPr lang="en-US" dirty="0" smtClean="0"/>
              <a:t> code</a:t>
            </a:r>
          </a:p>
          <a:p>
            <a:pPr lvl="1"/>
            <a:r>
              <a:rPr lang="en-US" dirty="0" smtClean="0"/>
              <a:t>Good operational intensity</a:t>
            </a:r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72904" y="1112407"/>
            <a:ext cx="3345366" cy="4728117"/>
            <a:chOff x="5620217" y="1657815"/>
            <a:chExt cx="3345366" cy="4728117"/>
          </a:xfrm>
        </p:grpSpPr>
        <p:sp>
          <p:nvSpPr>
            <p:cNvPr id="4" name="Rectangle 3"/>
            <p:cNvSpPr/>
            <p:nvPr/>
          </p:nvSpPr>
          <p:spPr>
            <a:xfrm>
              <a:off x="5620217" y="1657815"/>
              <a:ext cx="3345366" cy="47281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6339" y="4230031"/>
              <a:ext cx="2283750" cy="2029327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892" y="1776781"/>
              <a:ext cx="3100560" cy="206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10531" y="3943291"/>
              <a:ext cx="23375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Intel Phi's (KNC) in drawer of TH-2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867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Integrated Core (MIC)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4964113"/>
          </a:xfrm>
        </p:spPr>
        <p:txBody>
          <a:bodyPr/>
          <a:lstStyle/>
          <a:p>
            <a:r>
              <a:rPr lang="en-US" dirty="0" smtClean="0"/>
              <a:t>Peak performance requires that every arithmetic unit (ALU) on every core completes a fused multiply-add (FMA) on every clock cycle</a:t>
            </a:r>
          </a:p>
          <a:p>
            <a:pPr lvl="1"/>
            <a:r>
              <a:rPr lang="en-US" dirty="0" smtClean="0"/>
              <a:t>There are at least as many pieces of work as ALUs (enough parallelism in the first place)</a:t>
            </a:r>
          </a:p>
          <a:p>
            <a:pPr lvl="1"/>
            <a:r>
              <a:rPr lang="en-US" dirty="0" smtClean="0"/>
              <a:t>All time spent accessing memory is hidden so no ALU ever stalls waiting for an operand</a:t>
            </a:r>
          </a:p>
          <a:p>
            <a:pPr lvl="1"/>
            <a:r>
              <a:rPr lang="en-US" dirty="0" smtClean="0"/>
              <a:t>All ALUs have exactly the same amount of work and never wait for one another</a:t>
            </a:r>
          </a:p>
          <a:p>
            <a:r>
              <a:rPr lang="en-US" dirty="0" smtClean="0"/>
              <a:t>Potential bottlenecks</a:t>
            </a:r>
          </a:p>
          <a:p>
            <a:pPr lvl="1"/>
            <a:r>
              <a:rPr lang="en-US" dirty="0" smtClean="0"/>
              <a:t>Not enough thread parallelism exposed</a:t>
            </a:r>
          </a:p>
          <a:p>
            <a:pPr lvl="1"/>
            <a:r>
              <a:rPr lang="en-US" dirty="0" smtClean="0"/>
              <a:t>Not enough vector (fine-grained) parallelism exposed</a:t>
            </a:r>
          </a:p>
          <a:p>
            <a:pPr lvl="1"/>
            <a:r>
              <a:rPr lang="en-US" dirty="0" smtClean="0"/>
              <a:t>Memory system can’t keep up with ALUs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5198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Accelerate the NMMB as a proof of concept</a:t>
            </a:r>
          </a:p>
          <a:p>
            <a:r>
              <a:rPr lang="en-US" dirty="0" smtClean="0"/>
              <a:t>Develop best practices for modeling suite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Uncover and exploit thread parallelism (</a:t>
            </a:r>
            <a:r>
              <a:rPr lang="en-US" dirty="0" err="1" smtClean="0"/>
              <a:t>OpenMP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Uncover and exploit fine-grained parallelism (Vector)</a:t>
            </a:r>
          </a:p>
          <a:p>
            <a:pPr lvl="2"/>
            <a:r>
              <a:rPr lang="en-US" dirty="0" smtClean="0"/>
              <a:t>Reduce working set and memory system pressure</a:t>
            </a:r>
          </a:p>
          <a:p>
            <a:pPr lvl="1"/>
            <a:r>
              <a:rPr lang="en-US" dirty="0" smtClean="0"/>
              <a:t>Portability, maintainability</a:t>
            </a:r>
          </a:p>
          <a:p>
            <a:r>
              <a:rPr lang="en-US" dirty="0" smtClean="0"/>
              <a:t>Position operational codes for the node architectures expected in the 3-5 year time frame</a:t>
            </a:r>
          </a:p>
          <a:p>
            <a:pPr lvl="1"/>
            <a:r>
              <a:rPr lang="en-US" dirty="0" smtClean="0"/>
              <a:t>Solvers and physics (including chemistry)</a:t>
            </a:r>
          </a:p>
          <a:p>
            <a:pPr lvl="1"/>
            <a:r>
              <a:rPr lang="en-US" dirty="0" smtClean="0"/>
              <a:t>Nesting</a:t>
            </a:r>
          </a:p>
          <a:p>
            <a:pPr lvl="1"/>
            <a:r>
              <a:rPr lang="en-US" dirty="0" smtClean="0"/>
              <a:t>Coupling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42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 workloads that are representative in terms of overall cost, cost distribution, and resource footprint</a:t>
            </a:r>
          </a:p>
          <a:p>
            <a:r>
              <a:rPr lang="en-US" dirty="0" smtClean="0"/>
              <a:t>Generate performance baselines</a:t>
            </a:r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Quantify relative performance of MIC and host</a:t>
            </a:r>
          </a:p>
          <a:p>
            <a:pPr lvl="1"/>
            <a:r>
              <a:rPr lang="en-US" dirty="0" smtClean="0"/>
              <a:t>Identify opportunities for improvement, hotspots</a:t>
            </a:r>
          </a:p>
          <a:p>
            <a:pPr lvl="1"/>
            <a:r>
              <a:rPr lang="en-US" dirty="0" smtClean="0"/>
              <a:t>Zero in on bottlenecks and remedies</a:t>
            </a:r>
          </a:p>
          <a:p>
            <a:r>
              <a:rPr lang="en-US" dirty="0" smtClean="0"/>
              <a:t>Optimize and evaluate in terms of</a:t>
            </a:r>
          </a:p>
          <a:p>
            <a:pPr lvl="1"/>
            <a:r>
              <a:rPr lang="en-US" dirty="0" smtClean="0"/>
              <a:t>Performance realized</a:t>
            </a:r>
          </a:p>
          <a:p>
            <a:pPr lvl="1"/>
            <a:r>
              <a:rPr lang="en-US" dirty="0" smtClean="0"/>
              <a:t>Impact on code base</a:t>
            </a:r>
          </a:p>
          <a:p>
            <a:pPr lvl="1"/>
            <a:r>
              <a:rPr lang="en-US" dirty="0" smtClean="0"/>
              <a:t>Effect of changes on host processor</a:t>
            </a:r>
          </a:p>
        </p:txBody>
      </p:sp>
    </p:spTree>
    <p:extLst>
      <p:ext uri="{BB962C8B-B14F-4D97-AF65-F5344CB8AC3E}">
        <p14:creationId xmlns:p14="http://schemas.microsoft.com/office/powerpoint/2010/main" val="1422334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NMMB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409"/>
            <a:ext cx="8229600" cy="4921554"/>
          </a:xfrm>
        </p:spPr>
        <p:txBody>
          <a:bodyPr/>
          <a:lstStyle/>
          <a:p>
            <a:r>
              <a:rPr lang="en-US" dirty="0" smtClean="0"/>
              <a:t>September</a:t>
            </a:r>
          </a:p>
          <a:p>
            <a:pPr lvl="1"/>
            <a:r>
              <a:rPr lang="en-US" dirty="0" smtClean="0"/>
              <a:t>Branch from NMMB trunk created or Xeon Phi development</a:t>
            </a:r>
          </a:p>
          <a:p>
            <a:pPr lvl="1"/>
            <a:r>
              <a:rPr lang="en-US" dirty="0" smtClean="0"/>
              <a:t>Port of NEMS/NMMB, ESMF, and NCEP LIBS to Intel Xeon Phi</a:t>
            </a:r>
          </a:p>
          <a:p>
            <a:r>
              <a:rPr lang="en-US" dirty="0" smtClean="0"/>
              <a:t>October</a:t>
            </a:r>
          </a:p>
          <a:p>
            <a:pPr lvl="1"/>
            <a:r>
              <a:rPr lang="en-US" dirty="0" smtClean="0"/>
              <a:t>Baseline performance using NMM_REG_CTL workload</a:t>
            </a:r>
          </a:p>
          <a:p>
            <a:pPr lvl="1"/>
            <a:r>
              <a:rPr lang="en-US" dirty="0" smtClean="0"/>
              <a:t>Tiling version of NMMB implemented and tested</a:t>
            </a:r>
          </a:p>
          <a:p>
            <a:r>
              <a:rPr lang="en-US" dirty="0" smtClean="0"/>
              <a:t>November</a:t>
            </a:r>
          </a:p>
          <a:p>
            <a:pPr lvl="1"/>
            <a:r>
              <a:rPr lang="en-US" dirty="0" smtClean="0"/>
              <a:t>Baseline performance using 4km CONUS workloads</a:t>
            </a:r>
          </a:p>
          <a:p>
            <a:pPr lvl="1"/>
            <a:r>
              <a:rPr lang="en-US" dirty="0" smtClean="0"/>
              <a:t>Optimization of RRTM radiation underway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17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of NMMB to 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65" y="995190"/>
            <a:ext cx="8686800" cy="58628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SVN branch from trunk revision 31482, Sep. 27, 2013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svnemc.ncep.noaa.gov/projects/nems/branches/michalakes/nems-mic</a:t>
            </a: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– </a:t>
            </a:r>
            <a:r>
              <a:rPr lang="en-US" sz="1400" dirty="0"/>
              <a:t>also </a:t>
            </a:r>
            <a:r>
              <a:rPr lang="en-US" sz="1400" dirty="0" smtClean="0"/>
              <a:t>– </a:t>
            </a:r>
          </a:p>
          <a:p>
            <a:pPr marL="457200" lvl="1" indent="0">
              <a:buNone/>
            </a:pPr>
            <a:r>
              <a:rPr lang="en-US" sz="1400" dirty="0"/>
              <a:t>https://</a:t>
            </a:r>
            <a:r>
              <a:rPr lang="en-US" sz="1400" dirty="0" smtClean="0"/>
              <a:t>svnemc.ncep.noaa.gov/projects/nems/branches/michalakes/esmf-mic</a:t>
            </a:r>
          </a:p>
          <a:p>
            <a:pPr marL="457200" lvl="1" indent="0">
              <a:buNone/>
            </a:pPr>
            <a:r>
              <a:rPr lang="en-US" sz="1400" dirty="0"/>
              <a:t>https://</a:t>
            </a:r>
            <a:r>
              <a:rPr lang="en-US" sz="1400" dirty="0" smtClean="0"/>
              <a:t>svnemc.ncep.noaa.gov/projects/nems/branches/michalakes/NEMS+LIBS_r19677</a:t>
            </a:r>
          </a:p>
          <a:p>
            <a:pPr lvl="1"/>
            <a:endParaRPr lang="en-US" sz="1800" dirty="0" smtClean="0"/>
          </a:p>
          <a:p>
            <a:pPr>
              <a:spcAft>
                <a:spcPts val="1800"/>
              </a:spcAft>
            </a:pPr>
            <a:r>
              <a:rPr lang="en-US" sz="2000" dirty="0" smtClean="0"/>
              <a:t>How to compile for MIC</a:t>
            </a:r>
          </a:p>
          <a:p>
            <a:pPr lvl="1"/>
            <a:r>
              <a:rPr lang="en-US" sz="1600" dirty="0" smtClean="0"/>
              <a:t>./</a:t>
            </a:r>
            <a:r>
              <a:rPr lang="en-US" sz="1600" dirty="0" err="1" smtClean="0"/>
              <a:t>esmf_version</a:t>
            </a:r>
            <a:r>
              <a:rPr lang="en-US" sz="1600" dirty="0" smtClean="0"/>
              <a:t>  </a:t>
            </a:r>
            <a:r>
              <a:rPr lang="en-US" sz="1600" i="1" dirty="0" smtClean="0"/>
              <a:t>host</a:t>
            </a:r>
            <a:r>
              <a:rPr lang="en-US" sz="1600" dirty="0" smtClean="0"/>
              <a:t>-mic  (host is </a:t>
            </a:r>
            <a:r>
              <a:rPr lang="en-US" sz="1600" dirty="0" err="1" smtClean="0"/>
              <a:t>tacc</a:t>
            </a:r>
            <a:r>
              <a:rPr lang="en-US" sz="1600" dirty="0" smtClean="0"/>
              <a:t> and savoy right now)</a:t>
            </a:r>
          </a:p>
          <a:p>
            <a:pPr marL="914400" lvl="2" indent="0">
              <a:buNone/>
            </a:pPr>
            <a:r>
              <a:rPr lang="en-US" sz="1400" dirty="0" smtClean="0"/>
              <a:t>Uses </a:t>
            </a:r>
            <a:r>
              <a:rPr lang="en-US" sz="1400" dirty="0" err="1" smtClean="0"/>
              <a:t>configure.nems.tacc.ifort</a:t>
            </a:r>
            <a:r>
              <a:rPr lang="en-US" sz="1400" dirty="0" smtClean="0"/>
              <a:t> or </a:t>
            </a:r>
            <a:r>
              <a:rPr lang="en-US" sz="1400" dirty="0" err="1" smtClean="0"/>
              <a:t>configure.nems.tacc.ifort</a:t>
            </a:r>
            <a:r>
              <a:rPr lang="en-US" sz="1400" dirty="0" smtClean="0"/>
              <a:t>-mic</a:t>
            </a:r>
          </a:p>
          <a:p>
            <a:pPr lvl="1"/>
            <a:r>
              <a:rPr lang="en-US" sz="1600" dirty="0" smtClean="0"/>
              <a:t>source scripts to set correct ESMF_DIR, ESMF_COM, etc.</a:t>
            </a:r>
          </a:p>
          <a:p>
            <a:pPr lvl="1"/>
            <a:r>
              <a:rPr lang="en-US" sz="1600" dirty="0" smtClean="0"/>
              <a:t>make –j 8 </a:t>
            </a:r>
            <a:r>
              <a:rPr lang="en-US" sz="1600" dirty="0" err="1" smtClean="0"/>
              <a:t>nmm</a:t>
            </a:r>
            <a:r>
              <a:rPr lang="en-US" sz="1600" dirty="0" smtClean="0"/>
              <a:t> (parallel build), then make </a:t>
            </a:r>
            <a:r>
              <a:rPr lang="en-US" sz="1600" dirty="0" err="1" smtClean="0"/>
              <a:t>nmm</a:t>
            </a:r>
            <a:endParaRPr lang="en-US" sz="1600" dirty="0" smtClean="0"/>
          </a:p>
          <a:p>
            <a:pPr lvl="1"/>
            <a:endParaRPr lang="en-US" sz="1800" dirty="0" smtClean="0"/>
          </a:p>
          <a:p>
            <a:pPr marL="457200" lvl="1" indent="0">
              <a:spcAft>
                <a:spcPts val="1200"/>
              </a:spcAft>
              <a:buNone/>
            </a:pPr>
            <a:r>
              <a:rPr lang="en-US" sz="1800" dirty="0" smtClean="0"/>
              <a:t>See also initial porting document:</a:t>
            </a:r>
          </a:p>
          <a:p>
            <a:pPr marL="857250" lvl="2" indent="0">
              <a:buNone/>
            </a:pPr>
            <a:r>
              <a:rPr lang="en-US" sz="1600" dirty="0" smtClean="0"/>
              <a:t>https</a:t>
            </a:r>
            <a:r>
              <a:rPr lang="en-US" sz="1600" dirty="0"/>
              <a:t>://svnemc.ncep.noaa.gov/projects/nems/branches/michalakes/nems-mic/Port%20of%20NEMS%2020130917.pdf </a:t>
            </a:r>
          </a:p>
        </p:txBody>
      </p:sp>
    </p:spTree>
    <p:extLst>
      <p:ext uri="{BB962C8B-B14F-4D97-AF65-F5344CB8AC3E}">
        <p14:creationId xmlns:p14="http://schemas.microsoft.com/office/powerpoint/2010/main" val="1176276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46" y="2846897"/>
            <a:ext cx="3767209" cy="2911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" y="1012162"/>
            <a:ext cx="8975558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Sized and configured to represent workload seen by one node</a:t>
            </a:r>
          </a:p>
          <a:p>
            <a:pPr lvl="1"/>
            <a:r>
              <a:rPr lang="en-US" dirty="0" smtClean="0"/>
              <a:t>From 4km CONUS nest running on 80 nodes (1280 tasks)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tx2"/>
                </a:solidFill>
              </a:rPr>
              <a:t>1. 153x123x60  (1.13 million points, 470 GF/</a:t>
            </a:r>
            <a:r>
              <a:rPr lang="en-US" dirty="0" err="1" smtClean="0">
                <a:solidFill>
                  <a:schemeClr val="tx2"/>
                </a:solidFill>
              </a:rPr>
              <a:t>hr</a:t>
            </a:r>
            <a:r>
              <a:rPr lang="en-US" dirty="0" smtClean="0">
                <a:solidFill>
                  <a:schemeClr val="tx2"/>
                </a:solidFill>
              </a:rPr>
              <a:t>)  (1X)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2. 307x246x60  (4.5 million points, 1880 GF/</a:t>
            </a:r>
            <a:r>
              <a:rPr lang="en-US" dirty="0" err="1" smtClean="0">
                <a:solidFill>
                  <a:schemeClr val="tx2"/>
                </a:solidFill>
              </a:rPr>
              <a:t>hr</a:t>
            </a:r>
            <a:r>
              <a:rPr lang="en-US" dirty="0" smtClean="0">
                <a:solidFill>
                  <a:schemeClr val="tx2"/>
                </a:solidFill>
              </a:rPr>
              <a:t>) (4X)</a:t>
            </a:r>
          </a:p>
          <a:p>
            <a:pPr lvl="1"/>
            <a:r>
              <a:rPr lang="en-US" dirty="0" smtClean="0"/>
              <a:t>Fundamental time step = 8.889s</a:t>
            </a:r>
          </a:p>
          <a:p>
            <a:pPr lvl="1"/>
            <a:r>
              <a:rPr lang="en-US" dirty="0" smtClean="0"/>
              <a:t>20m interval for RRTM </a:t>
            </a:r>
            <a:r>
              <a:rPr lang="en-US" dirty="0" err="1" smtClean="0"/>
              <a:t>lw</a:t>
            </a:r>
            <a:r>
              <a:rPr lang="en-US" dirty="0" smtClean="0"/>
              <a:t>/</a:t>
            </a:r>
            <a:r>
              <a:rPr lang="en-US" dirty="0" err="1" smtClean="0"/>
              <a:t>sw</a:t>
            </a:r>
            <a:endParaRPr lang="en-US" dirty="0" smtClean="0"/>
          </a:p>
          <a:p>
            <a:pPr lvl="1"/>
            <a:r>
              <a:rPr lang="en-US" dirty="0" smtClean="0"/>
              <a:t>45s interval for land/</a:t>
            </a:r>
            <a:r>
              <a:rPr lang="en-US" dirty="0" err="1" smtClean="0"/>
              <a:t>turb</a:t>
            </a:r>
            <a:r>
              <a:rPr lang="en-US" dirty="0" smtClean="0"/>
              <a:t>/</a:t>
            </a:r>
            <a:r>
              <a:rPr lang="en-US" dirty="0" err="1" smtClean="0"/>
              <a:t>conv</a:t>
            </a:r>
            <a:r>
              <a:rPr lang="en-US" dirty="0" smtClean="0"/>
              <a:t>/</a:t>
            </a:r>
            <a:r>
              <a:rPr lang="en-US" dirty="0" err="1" smtClean="0"/>
              <a:t>mp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4km NMMB Workload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776574" y="1895752"/>
            <a:ext cx="2338772" cy="661012"/>
            <a:chOff x="6083239" y="1945992"/>
            <a:chExt cx="2338772" cy="661012"/>
          </a:xfrm>
        </p:grpSpPr>
        <p:sp>
          <p:nvSpPr>
            <p:cNvPr id="9" name="TextBox 8"/>
            <p:cNvSpPr txBox="1"/>
            <p:nvPr/>
          </p:nvSpPr>
          <p:spPr>
            <a:xfrm>
              <a:off x="6105351" y="2145693"/>
              <a:ext cx="231666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Thanks: Tom Black &amp; Ratko Vasic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6083239" y="1945992"/>
              <a:ext cx="45719" cy="661012"/>
            </a:xfrm>
            <a:prstGeom prst="rightBrac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84221" y="3426492"/>
            <a:ext cx="5321792" cy="242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r>
              <a:rPr lang="en-US" dirty="0" smtClean="0"/>
              <a:t>Test platform</a:t>
            </a:r>
          </a:p>
          <a:p>
            <a:pPr lvl="1"/>
            <a:r>
              <a:rPr lang="en-US" dirty="0" smtClean="0"/>
              <a:t>Dual 8-core E5-2670 2.6 GHz  </a:t>
            </a:r>
            <a:r>
              <a:rPr lang="en-US" dirty="0" err="1" smtClean="0"/>
              <a:t>SandyBridge</a:t>
            </a:r>
            <a:r>
              <a:rPr lang="en-US" dirty="0" smtClean="0"/>
              <a:t> (SNB)</a:t>
            </a:r>
          </a:p>
          <a:p>
            <a:pPr lvl="1"/>
            <a:r>
              <a:rPr lang="en-US" dirty="0" smtClean="0"/>
              <a:t>1 Knight’s Corner C0-7120, 61-core 1.238 GHz, 16 GB GDDR5</a:t>
            </a:r>
          </a:p>
          <a:p>
            <a:pPr lvl="1"/>
            <a:r>
              <a:rPr lang="en-US" dirty="0" smtClean="0"/>
              <a:t>Code is run “Native” mode on KNC – that is, all on the device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241721" y="4849587"/>
            <a:ext cx="391886" cy="1191984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3204" y="5977719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subdomain on 1 node</a:t>
            </a:r>
          </a:p>
        </p:txBody>
      </p:sp>
    </p:spTree>
    <p:extLst>
      <p:ext uri="{BB962C8B-B14F-4D97-AF65-F5344CB8AC3E}">
        <p14:creationId xmlns:p14="http://schemas.microsoft.com/office/powerpoint/2010/main" val="4271548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REL Theme">
  <a:themeElements>
    <a:clrScheme name="NREL">
      <a:dk1>
        <a:srgbClr val="0959A5"/>
      </a:dk1>
      <a:lt1>
        <a:srgbClr val="FFFFFF"/>
      </a:lt1>
      <a:dk2>
        <a:srgbClr val="000000"/>
      </a:dk2>
      <a:lt2>
        <a:srgbClr val="DDDDDD"/>
      </a:lt2>
      <a:accent1>
        <a:srgbClr val="0079C1"/>
      </a:accent1>
      <a:accent2>
        <a:srgbClr val="E37C00"/>
      </a:accent2>
      <a:accent3>
        <a:srgbClr val="7D3027"/>
      </a:accent3>
      <a:accent4>
        <a:srgbClr val="163A74"/>
      </a:accent4>
      <a:accent5>
        <a:srgbClr val="A5ACB0"/>
      </a:accent5>
      <a:accent6>
        <a:srgbClr val="5A8E22"/>
      </a:accent6>
      <a:hlink>
        <a:srgbClr val="7D3027"/>
      </a:hlink>
      <a:folHlink>
        <a:srgbClr val="5A8E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Coupling Tutorial 02</Template>
  <TotalTime>20592</TotalTime>
  <Words>2143</Words>
  <Application>Microsoft Office PowerPoint</Application>
  <PresentationFormat>On-screen Show (4:3)</PresentationFormat>
  <Paragraphs>425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Lucida Console</vt:lpstr>
      <vt:lpstr>Wingdings</vt:lpstr>
      <vt:lpstr>Wingdings 3</vt:lpstr>
      <vt:lpstr>1_NREL Theme</vt:lpstr>
      <vt:lpstr>Adapting NWP codes to Accelerators at NCEP: Early Status</vt:lpstr>
      <vt:lpstr>Up front... </vt:lpstr>
      <vt:lpstr>Many Integrated Core (MIC)</vt:lpstr>
      <vt:lpstr>Many Integrated Core (MIC)</vt:lpstr>
      <vt:lpstr>Objectives</vt:lpstr>
      <vt:lpstr>Methodology</vt:lpstr>
      <vt:lpstr>NMMB progress</vt:lpstr>
      <vt:lpstr>Port of NMMB to MIC</vt:lpstr>
      <vt:lpstr>4km NMMB Workload</vt:lpstr>
      <vt:lpstr>4km Workload (1X)</vt:lpstr>
      <vt:lpstr>4km NMMB Workload (1X)</vt:lpstr>
      <vt:lpstr>Effect of increasing workload size per node</vt:lpstr>
      <vt:lpstr>4km NMMB Workload (1X)</vt:lpstr>
      <vt:lpstr>4km NMMB Workload (4X)</vt:lpstr>
      <vt:lpstr>Current performance</vt:lpstr>
      <vt:lpstr>NMMB threading</vt:lpstr>
      <vt:lpstr>NEMS/NMMB Solver</vt:lpstr>
      <vt:lpstr>NEMS/NMMB Solver (tiling physics)</vt:lpstr>
      <vt:lpstr>Exposing Vectorization in RRTM SW</vt:lpstr>
      <vt:lpstr>Exposing Vectorization in RRTM SW</vt:lpstr>
      <vt:lpstr>Exposing Vectorization in RRTM SW</vt:lpstr>
      <vt:lpstr>Exposing Vectorization in RRTM SW</vt:lpstr>
      <vt:lpstr>RRTM SW</vt:lpstr>
      <vt:lpstr>WSM5 Microphysics</vt:lpstr>
      <vt:lpstr>WSM5 Microphysics</vt:lpstr>
      <vt:lpstr>Summarizing status and going forward</vt:lpstr>
      <vt:lpstr>Acknowledgements</vt:lpstr>
      <vt:lpstr>PowerPoint Presentation</vt:lpstr>
      <vt:lpstr>Call and loop structure, RRTM</vt:lpstr>
    </vt:vector>
  </TitlesOfParts>
  <Company>NREL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jmichala</dc:creator>
  <cp:lastModifiedBy>John Michalakes</cp:lastModifiedBy>
  <cp:revision>1209</cp:revision>
  <dcterms:created xsi:type="dcterms:W3CDTF">2011-09-19T15:36:06Z</dcterms:created>
  <dcterms:modified xsi:type="dcterms:W3CDTF">2013-12-06T13:48:10Z</dcterms:modified>
</cp:coreProperties>
</file>